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lexandria" charset="1" panose="00000000000000000000"/>
      <p:regular r:id="rId19"/>
    </p:embeddedFont>
    <p:embeddedFont>
      <p:font typeface="Arimo" charset="1" panose="020B0604020202020204"/>
      <p:regular r:id="rId20"/>
    </p:embeddedFont>
    <p:embeddedFont>
      <p:font typeface="Arimo Bold" charset="1" panose="020B070402020202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3035796"/>
            <a:ext cx="9445526" cy="1757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Restaurant Review Classifier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5166271"/>
            <a:ext cx="9445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Gauging Customer Satisfaction Through Text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7" y="6140351"/>
            <a:ext cx="9445526" cy="1072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Using Machine Learning &amp; Natural Language Processing (NLP)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189407" y="3747206"/>
            <a:ext cx="9909185" cy="2792589"/>
          </a:xfrm>
          <a:custGeom>
            <a:avLst/>
            <a:gdLst/>
            <a:ahLst/>
            <a:cxnLst/>
            <a:rect r="r" b="b" t="t" l="l"/>
            <a:pathLst>
              <a:path h="2792589" w="9909185">
                <a:moveTo>
                  <a:pt x="0" y="0"/>
                </a:moveTo>
                <a:lnTo>
                  <a:pt x="9909186" y="0"/>
                </a:lnTo>
                <a:lnTo>
                  <a:pt x="9909186" y="2792588"/>
                </a:lnTo>
                <a:lnTo>
                  <a:pt x="0" y="2792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476394" y="3915834"/>
            <a:ext cx="5744010" cy="4114800"/>
          </a:xfrm>
          <a:custGeom>
            <a:avLst/>
            <a:gdLst/>
            <a:ahLst/>
            <a:cxnLst/>
            <a:rect r="r" b="b" t="t" l="l"/>
            <a:pathLst>
              <a:path h="4114800" w="5744010">
                <a:moveTo>
                  <a:pt x="0" y="0"/>
                </a:moveTo>
                <a:lnTo>
                  <a:pt x="5744010" y="0"/>
                </a:lnTo>
                <a:lnTo>
                  <a:pt x="5744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7" y="2008585"/>
            <a:ext cx="14207752" cy="81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0"/>
              </a:lnSpc>
            </a:pPr>
            <a:r>
              <a:rPr lang="en-US" sz="4954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Our Team: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7" y="3208139"/>
            <a:ext cx="7636124" cy="43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Meet the dedicated individuals behind this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93106" y="4201476"/>
            <a:ext cx="6050005" cy="3400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9"/>
              </a:lnSpc>
              <a:spcBef>
                <a:spcPct val="0"/>
              </a:spcBef>
            </a:pPr>
            <a:r>
              <a:rPr lang="en-US" sz="349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K. Dinesh - AP23110010082</a:t>
            </a:r>
          </a:p>
          <a:p>
            <a:pPr algn="ctr">
              <a:lnSpc>
                <a:spcPts val="5489"/>
              </a:lnSpc>
              <a:spcBef>
                <a:spcPct val="0"/>
              </a:spcBef>
            </a:pPr>
            <a:r>
              <a:rPr lang="en-US" sz="349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B. Dheeraj - AP23110010406</a:t>
            </a:r>
          </a:p>
          <a:p>
            <a:pPr algn="ctr">
              <a:lnSpc>
                <a:spcPts val="5489"/>
              </a:lnSpc>
              <a:spcBef>
                <a:spcPct val="0"/>
              </a:spcBef>
            </a:pPr>
            <a:r>
              <a:rPr lang="en-US" sz="349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B. Akash - AP23110010417</a:t>
            </a:r>
          </a:p>
          <a:p>
            <a:pPr algn="ctr">
              <a:lnSpc>
                <a:spcPts val="5489"/>
              </a:lnSpc>
              <a:spcBef>
                <a:spcPct val="0"/>
              </a:spcBef>
            </a:pPr>
            <a:r>
              <a:rPr lang="en-US" sz="349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B. Nithin Sai - AP23110011394</a:t>
            </a:r>
          </a:p>
          <a:p>
            <a:pPr algn="ctr">
              <a:lnSpc>
                <a:spcPts val="5489"/>
              </a:lnSpc>
              <a:spcBef>
                <a:spcPct val="0"/>
              </a:spcBef>
            </a:pPr>
            <a:r>
              <a:rPr lang="en-US" sz="349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A. Hemanth - AP23110010635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862384" y="1195634"/>
            <a:ext cx="4233744" cy="526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5"/>
              </a:lnSpc>
            </a:pPr>
            <a:r>
              <a:rPr lang="en-US" sz="3374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Prob</a:t>
            </a:r>
            <a:r>
              <a:rPr lang="en-US" sz="3374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lem Statement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9798" y="2000030"/>
            <a:ext cx="9152972" cy="246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9"/>
              </a:lnSpc>
            </a:pPr>
            <a:r>
              <a:rPr lang="en-US" sz="2429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R</a:t>
            </a:r>
            <a:r>
              <a:rPr lang="en-US" sz="2429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estaurants receive a huge number of customer reviews across platforms like Yelp, Google Reviews, and social media. Manually analyzing them is time-consuming and inefficient. The restaurant chain needs an automated review classifier to quickly categorize feedback as positive or negative (“liked” or “not liked”).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2891" y="5899423"/>
            <a:ext cx="8441109" cy="395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4240" indent="-262120" lvl="1">
              <a:lnSpc>
                <a:spcPts val="3904"/>
              </a:lnSpc>
              <a:buFont typeface="Arial"/>
              <a:buChar char="•"/>
            </a:pPr>
            <a:r>
              <a:rPr lang="en-US" sz="2428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Autom</a:t>
            </a:r>
            <a:r>
              <a:rPr lang="en-US" sz="2428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atically classify customer reviews as liked or not liked.</a:t>
            </a:r>
          </a:p>
          <a:p>
            <a:pPr algn="l" marL="524240" indent="-262120" lvl="1">
              <a:lnSpc>
                <a:spcPts val="3904"/>
              </a:lnSpc>
              <a:buFont typeface="Arial"/>
              <a:buChar char="•"/>
            </a:pPr>
            <a:r>
              <a:rPr lang="en-US" sz="2428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Help restaurants identify customer sentiments and areas needing improvement.</a:t>
            </a:r>
          </a:p>
          <a:p>
            <a:pPr algn="l" marL="524242" indent="-262121" lvl="1">
              <a:lnSpc>
                <a:spcPts val="3904"/>
              </a:lnSpc>
              <a:buFont typeface="Arial"/>
              <a:buChar char="•"/>
            </a:pPr>
            <a:r>
              <a:rPr lang="en-US" sz="2428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Improve overall service quality and customer satisfaction.</a:t>
            </a:r>
          </a:p>
          <a:p>
            <a:pPr algn="l" marL="524240" indent="-262120" lvl="1">
              <a:lnSpc>
                <a:spcPts val="3906"/>
              </a:lnSpc>
              <a:buFont typeface="Arial"/>
              <a:buChar char="•"/>
            </a:pPr>
            <a:r>
              <a:rPr lang="en-US" sz="2428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Enable data-driven decision making using NLP &amp; Machine Learning.</a:t>
            </a:r>
          </a:p>
          <a:p>
            <a:pPr algn="l">
              <a:lnSpc>
                <a:spcPts val="3904"/>
              </a:lnSpc>
            </a:pP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252770" y="1468339"/>
            <a:ext cx="7391995" cy="7391995"/>
            <a:chOff x="0" y="0"/>
            <a:chExt cx="9855993" cy="9855993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9855962" cy="9855962"/>
            </a:xfrm>
            <a:custGeom>
              <a:avLst/>
              <a:gdLst/>
              <a:ahLst/>
              <a:cxnLst/>
              <a:rect r="r" b="b" t="t" l="l"/>
              <a:pathLst>
                <a:path h="9855962" w="9855962">
                  <a:moveTo>
                    <a:pt x="0" y="0"/>
                  </a:moveTo>
                  <a:lnTo>
                    <a:pt x="9855962" y="0"/>
                  </a:lnTo>
                  <a:lnTo>
                    <a:pt x="9855962" y="9855962"/>
                  </a:lnTo>
                  <a:lnTo>
                    <a:pt x="0" y="9855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58640" y="10315426"/>
            <a:ext cx="4899421" cy="663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To categorise reviews as 'Liked' or 'Not Liked' with high accuracy.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97154" y="10315426"/>
            <a:ext cx="4899571" cy="663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To support agile decision-making and respond to customer feedback efficiently.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35817" y="10315426"/>
            <a:ext cx="4899421" cy="663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To pinpoint areas for improvement and maintain consistent service quality across all branches.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145286"/>
            <a:ext cx="2845967" cy="52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1"/>
              </a:lnSpc>
            </a:pPr>
            <a:r>
              <a:rPr lang="en-US" sz="334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Obj</a:t>
            </a:r>
            <a:r>
              <a:rPr lang="en-US" sz="334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ectives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336399" y="6055276"/>
            <a:ext cx="3411474" cy="3418297"/>
          </a:xfrm>
          <a:custGeom>
            <a:avLst/>
            <a:gdLst/>
            <a:ahLst/>
            <a:cxnLst/>
            <a:rect r="r" b="b" t="t" l="l"/>
            <a:pathLst>
              <a:path h="3418297" w="3411474">
                <a:moveTo>
                  <a:pt x="0" y="0"/>
                </a:moveTo>
                <a:lnTo>
                  <a:pt x="3411474" y="0"/>
                </a:lnTo>
                <a:lnTo>
                  <a:pt x="3411474" y="3418297"/>
                </a:lnTo>
                <a:lnTo>
                  <a:pt x="0" y="3418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20625" y="381000"/>
            <a:ext cx="3127248" cy="4114800"/>
          </a:xfrm>
          <a:custGeom>
            <a:avLst/>
            <a:gdLst/>
            <a:ahLst/>
            <a:cxnLst/>
            <a:rect r="r" b="b" t="t" l="l"/>
            <a:pathLst>
              <a:path h="4114800" w="3127248">
                <a:moveTo>
                  <a:pt x="0" y="0"/>
                </a:moveTo>
                <a:lnTo>
                  <a:pt x="3127248" y="0"/>
                </a:lnTo>
                <a:lnTo>
                  <a:pt x="3127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81693" y="682118"/>
            <a:ext cx="4823817" cy="1726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8"/>
              </a:lnSpc>
            </a:pPr>
            <a:r>
              <a:rPr lang="en-US" sz="4137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P</a:t>
            </a:r>
            <a:r>
              <a:rPr lang="en-US" sz="4137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roposed Solution</a:t>
            </a:r>
          </a:p>
          <a:p>
            <a:pPr algn="l">
              <a:lnSpc>
                <a:spcPts val="4310"/>
              </a:lnSpc>
            </a:pPr>
          </a:p>
          <a:p>
            <a:pPr algn="l">
              <a:lnSpc>
                <a:spcPts val="431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692633"/>
            <a:ext cx="10078815" cy="3256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6401" indent="-173200" lvl="1">
              <a:lnSpc>
                <a:spcPts val="3743"/>
              </a:lnSpc>
              <a:buFont typeface="Arial"/>
              <a:buChar char="•"/>
            </a:pPr>
            <a:r>
              <a:rPr lang="en-US" sz="229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Build a machine learning model using Natural Language Processing (NLP) that:</a:t>
            </a:r>
          </a:p>
          <a:p>
            <a:pPr algn="l" marL="346401" indent="-173200" lvl="1">
              <a:lnSpc>
                <a:spcPts val="3743"/>
              </a:lnSpc>
              <a:buFont typeface="Arial"/>
              <a:buChar char="•"/>
            </a:pPr>
            <a:r>
              <a:rPr lang="en-US" sz="229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Preprocesses customer reviews.</a:t>
            </a:r>
          </a:p>
          <a:p>
            <a:pPr algn="l" marL="346401" indent="-173200" lvl="1">
              <a:lnSpc>
                <a:spcPts val="3743"/>
              </a:lnSpc>
              <a:buFont typeface="Arial"/>
              <a:buChar char="•"/>
            </a:pPr>
            <a:r>
              <a:rPr lang="en-US" sz="229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Converts text to numerical features.</a:t>
            </a:r>
          </a:p>
          <a:p>
            <a:pPr algn="l" marL="346401" indent="-173200" lvl="1">
              <a:lnSpc>
                <a:spcPts val="3743"/>
              </a:lnSpc>
              <a:buFont typeface="Arial"/>
              <a:buChar char="•"/>
            </a:pPr>
            <a:r>
              <a:rPr lang="en-US" sz="229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Trains a classifier to categorize sentiments.</a:t>
            </a:r>
          </a:p>
          <a:p>
            <a:pPr algn="l" marL="346401" indent="-173200" lvl="1">
              <a:lnSpc>
                <a:spcPts val="3743"/>
              </a:lnSpc>
              <a:buFont typeface="Arial"/>
              <a:buChar char="•"/>
            </a:pPr>
            <a:r>
              <a:rPr lang="en-US" sz="229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Predicts sentiment for new/unseen reviews.</a:t>
            </a:r>
          </a:p>
          <a:p>
            <a:pPr algn="l">
              <a:lnSpc>
                <a:spcPts val="3744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91193" y="5283145"/>
            <a:ext cx="4058245" cy="619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5"/>
              </a:lnSpc>
            </a:pPr>
            <a:r>
              <a:rPr lang="en-US" sz="4037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W</a:t>
            </a:r>
            <a:r>
              <a:rPr lang="en-US" sz="4037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orkflow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132524"/>
            <a:ext cx="11129634" cy="3753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9225" indent="-174612" lvl="1">
              <a:lnSpc>
                <a:spcPts val="3773"/>
              </a:lnSpc>
              <a:buFont typeface="Arial"/>
              <a:buChar char="•"/>
            </a:pPr>
            <a:r>
              <a:rPr lang="en-US" sz="2316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Data Loading</a:t>
            </a:r>
          </a:p>
          <a:p>
            <a:pPr algn="l" marL="349225" indent="-174612" lvl="1">
              <a:lnSpc>
                <a:spcPts val="3773"/>
              </a:lnSpc>
              <a:buFont typeface="Arial"/>
              <a:buChar char="•"/>
            </a:pPr>
            <a:r>
              <a:rPr lang="en-US" sz="2316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Text Preprocessing (sto</a:t>
            </a:r>
            <a:r>
              <a:rPr lang="en-US" sz="2316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pwords removal, stemming)</a:t>
            </a:r>
          </a:p>
          <a:p>
            <a:pPr algn="l" marL="349225" indent="-174612" lvl="1">
              <a:lnSpc>
                <a:spcPts val="3773"/>
              </a:lnSpc>
              <a:buFont typeface="Arial"/>
              <a:buChar char="•"/>
            </a:pPr>
            <a:r>
              <a:rPr lang="en-US" sz="2316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TF-IDF Vectorization</a:t>
            </a:r>
          </a:p>
          <a:p>
            <a:pPr algn="l" marL="349225" indent="-174612" lvl="1">
              <a:lnSpc>
                <a:spcPts val="3773"/>
              </a:lnSpc>
              <a:buFont typeface="Arial"/>
              <a:buChar char="•"/>
            </a:pPr>
            <a:r>
              <a:rPr lang="en-US" sz="2316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Train-Test Split</a:t>
            </a:r>
          </a:p>
          <a:p>
            <a:pPr algn="l" marL="349225" indent="-174612" lvl="1">
              <a:lnSpc>
                <a:spcPts val="3773"/>
              </a:lnSpc>
              <a:buFont typeface="Arial"/>
              <a:buChar char="•"/>
            </a:pPr>
            <a:r>
              <a:rPr lang="en-US" sz="2316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Model Training (Logistic Regression)</a:t>
            </a:r>
          </a:p>
          <a:p>
            <a:pPr algn="l" marL="349225" indent="-174612" lvl="1">
              <a:lnSpc>
                <a:spcPts val="3773"/>
              </a:lnSpc>
              <a:buFont typeface="Arial"/>
              <a:buChar char="•"/>
            </a:pPr>
            <a:r>
              <a:rPr lang="en-US" sz="2316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Model Testing and Evaluation</a:t>
            </a:r>
          </a:p>
          <a:p>
            <a:pPr algn="l" marL="349225" indent="-174612" lvl="1">
              <a:lnSpc>
                <a:spcPts val="3773"/>
              </a:lnSpc>
              <a:buFont typeface="Arial"/>
              <a:buChar char="•"/>
            </a:pPr>
            <a:r>
              <a:rPr lang="en-US" sz="2316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Prediction on New Reviews</a:t>
            </a:r>
          </a:p>
          <a:p>
            <a:pPr algn="l">
              <a:lnSpc>
                <a:spcPts val="3775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-28575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019175"/>
            <a:ext cx="2073354" cy="57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1"/>
              </a:lnSpc>
            </a:pPr>
            <a:r>
              <a:rPr lang="en-US" sz="3724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Dataset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8017" y="1765997"/>
            <a:ext cx="17118509" cy="1662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6084" indent="-228042" lvl="1">
              <a:lnSpc>
                <a:spcPts val="3318"/>
              </a:lnSpc>
              <a:buFont typeface="Arial"/>
              <a:buChar char="•"/>
            </a:pPr>
            <a:r>
              <a:rPr lang="en-US" sz="211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File:</a:t>
            </a:r>
            <a:r>
              <a:rPr lang="en-US" sz="211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 Restaurant_Reviews.tsv</a:t>
            </a:r>
          </a:p>
          <a:p>
            <a:pPr algn="l" marL="456084" indent="-228042" lvl="1">
              <a:lnSpc>
                <a:spcPts val="3318"/>
              </a:lnSpc>
              <a:buFont typeface="Arial"/>
              <a:buChar char="•"/>
            </a:pPr>
            <a:r>
              <a:rPr lang="en-US" sz="211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Format: Tab-Separated Values</a:t>
            </a:r>
          </a:p>
          <a:p>
            <a:pPr algn="l" marL="456084" indent="-228042" lvl="1">
              <a:lnSpc>
                <a:spcPts val="3318"/>
              </a:lnSpc>
              <a:buFont typeface="Arial"/>
              <a:buChar char="•"/>
            </a:pPr>
            <a:r>
              <a:rPr lang="en-US" sz="211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Contains: Reviews + Label (1 = Liked, 0 = Not Liked)</a:t>
            </a:r>
          </a:p>
          <a:p>
            <a:pPr algn="l">
              <a:lnSpc>
                <a:spcPts val="3319"/>
              </a:lnSpc>
            </a:pP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84746" y="3439269"/>
            <a:ext cx="8355509" cy="8355509"/>
            <a:chOff x="0" y="0"/>
            <a:chExt cx="11140678" cy="11140678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1140694" cy="11140694"/>
            </a:xfrm>
            <a:custGeom>
              <a:avLst/>
              <a:gdLst/>
              <a:ahLst/>
              <a:cxnLst/>
              <a:rect r="r" b="b" t="t" l="l"/>
              <a:pathLst>
                <a:path h="11140694" w="11140694">
                  <a:moveTo>
                    <a:pt x="0" y="0"/>
                  </a:moveTo>
                  <a:lnTo>
                    <a:pt x="11140694" y="0"/>
                  </a:lnTo>
                  <a:lnTo>
                    <a:pt x="11140694" y="11140694"/>
                  </a:lnTo>
                  <a:lnTo>
                    <a:pt x="0" y="11140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357271" y="3763119"/>
            <a:ext cx="3189290" cy="58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7"/>
              </a:lnSpc>
            </a:pPr>
            <a:r>
              <a:rPr lang="en-US" sz="3789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Methodology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47746" y="5057775"/>
            <a:ext cx="8568780" cy="3337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505" indent="-161752" lvl="1">
              <a:lnSpc>
                <a:spcPts val="3371"/>
              </a:lnSpc>
              <a:buAutoNum type="arabicPeriod" startAt="1"/>
            </a:pPr>
            <a:r>
              <a:rPr lang="en-US" sz="214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U</a:t>
            </a:r>
            <a:r>
              <a:rPr lang="en-US" sz="214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se NLTK for:</a:t>
            </a:r>
          </a:p>
          <a:p>
            <a:pPr algn="l" marL="323505" indent="-161752" lvl="1">
              <a:lnSpc>
                <a:spcPts val="3371"/>
              </a:lnSpc>
              <a:buAutoNum type="arabicPeriod" startAt="1"/>
            </a:pPr>
            <a:r>
              <a:rPr lang="en-US" sz="214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Stopwords removal</a:t>
            </a:r>
          </a:p>
          <a:p>
            <a:pPr algn="l" marL="323505" indent="-161752" lvl="1">
              <a:lnSpc>
                <a:spcPts val="3371"/>
              </a:lnSpc>
              <a:buAutoNum type="arabicPeriod" startAt="1"/>
            </a:pPr>
            <a:r>
              <a:rPr lang="en-US" sz="214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Tokenization</a:t>
            </a:r>
          </a:p>
          <a:p>
            <a:pPr algn="l" marL="323505" indent="-161752" lvl="1">
              <a:lnSpc>
                <a:spcPts val="3371"/>
              </a:lnSpc>
              <a:buAutoNum type="arabicPeriod" startAt="1"/>
            </a:pPr>
            <a:r>
              <a:rPr lang="en-US" sz="214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Porter stemming</a:t>
            </a:r>
          </a:p>
          <a:p>
            <a:pPr algn="l" marL="323505" indent="-161752" lvl="1">
              <a:lnSpc>
                <a:spcPts val="3371"/>
              </a:lnSpc>
              <a:buAutoNum type="arabicPeriod" startAt="1"/>
            </a:pPr>
            <a:r>
              <a:rPr lang="en-US" sz="214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Use TF-IDF Vectorizer to convert text to numerical features.</a:t>
            </a:r>
          </a:p>
          <a:p>
            <a:pPr algn="l" marL="323505" indent="-161752" lvl="1">
              <a:lnSpc>
                <a:spcPts val="3371"/>
              </a:lnSpc>
              <a:buAutoNum type="arabicPeriod" startAt="1"/>
            </a:pPr>
            <a:r>
              <a:rPr lang="en-US" sz="214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Split data: 80% Training, 20% Testing</a:t>
            </a:r>
          </a:p>
          <a:p>
            <a:pPr algn="l" marL="323641" indent="-161820" lvl="1">
              <a:lnSpc>
                <a:spcPts val="3372"/>
              </a:lnSpc>
              <a:buAutoNum type="arabicPeriod" startAt="1"/>
            </a:pPr>
            <a:r>
              <a:rPr lang="en-US" sz="2145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Apply Logistic Regression.</a:t>
            </a:r>
          </a:p>
          <a:p>
            <a:pPr algn="l">
              <a:lnSpc>
                <a:spcPts val="3371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821829" y="636240"/>
            <a:ext cx="4382453" cy="563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2"/>
              </a:lnSpc>
            </a:pPr>
            <a:r>
              <a:rPr lang="en-US" sz="3687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Technologies Used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1829" y="1607195"/>
            <a:ext cx="16644342" cy="47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We utilise a blend of powerful programming languages, development environments, and specialised libraries to build our classifier.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07541" y="2327970"/>
            <a:ext cx="5420171" cy="7484715"/>
            <a:chOff x="0" y="0"/>
            <a:chExt cx="7226895" cy="99796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9050" y="19050"/>
              <a:ext cx="7188708" cy="9941560"/>
            </a:xfrm>
            <a:custGeom>
              <a:avLst/>
              <a:gdLst/>
              <a:ahLst/>
              <a:cxnLst/>
              <a:rect r="r" b="b" t="t" l="l"/>
              <a:pathLst>
                <a:path h="9941560" w="7188708">
                  <a:moveTo>
                    <a:pt x="0" y="131699"/>
                  </a:moveTo>
                  <a:cubicBezTo>
                    <a:pt x="0" y="58928"/>
                    <a:pt x="58928" y="0"/>
                    <a:pt x="131445" y="0"/>
                  </a:cubicBezTo>
                  <a:lnTo>
                    <a:pt x="7057263" y="0"/>
                  </a:lnTo>
                  <a:cubicBezTo>
                    <a:pt x="7129907" y="0"/>
                    <a:pt x="7188708" y="58928"/>
                    <a:pt x="7188708" y="131699"/>
                  </a:cubicBezTo>
                  <a:lnTo>
                    <a:pt x="7188708" y="9809861"/>
                  </a:lnTo>
                  <a:cubicBezTo>
                    <a:pt x="7188708" y="9882632"/>
                    <a:pt x="7129780" y="9941560"/>
                    <a:pt x="7057263" y="9941560"/>
                  </a:cubicBezTo>
                  <a:lnTo>
                    <a:pt x="131445" y="9941560"/>
                  </a:lnTo>
                  <a:cubicBezTo>
                    <a:pt x="58801" y="9941560"/>
                    <a:pt x="0" y="9882632"/>
                    <a:pt x="0" y="9809861"/>
                  </a:cubicBezTo>
                  <a:close/>
                </a:path>
              </a:pathLst>
            </a:custGeom>
            <a:solidFill>
              <a:srgbClr val="F9F9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226808" cy="9979660"/>
            </a:xfrm>
            <a:custGeom>
              <a:avLst/>
              <a:gdLst/>
              <a:ahLst/>
              <a:cxnLst/>
              <a:rect r="r" b="b" t="t" l="l"/>
              <a:pathLst>
                <a:path h="9979660" w="7226808">
                  <a:moveTo>
                    <a:pt x="0" y="150749"/>
                  </a:moveTo>
                  <a:cubicBezTo>
                    <a:pt x="0" y="67564"/>
                    <a:pt x="67310" y="0"/>
                    <a:pt x="150495" y="0"/>
                  </a:cubicBezTo>
                  <a:lnTo>
                    <a:pt x="7076313" y="0"/>
                  </a:lnTo>
                  <a:lnTo>
                    <a:pt x="7076313" y="19050"/>
                  </a:lnTo>
                  <a:lnTo>
                    <a:pt x="7076313" y="0"/>
                  </a:lnTo>
                  <a:cubicBezTo>
                    <a:pt x="7159498" y="0"/>
                    <a:pt x="7226808" y="67564"/>
                    <a:pt x="7226808" y="150749"/>
                  </a:cubicBezTo>
                  <a:lnTo>
                    <a:pt x="7207758" y="150749"/>
                  </a:lnTo>
                  <a:lnTo>
                    <a:pt x="7226808" y="150749"/>
                  </a:lnTo>
                  <a:lnTo>
                    <a:pt x="7226808" y="9828911"/>
                  </a:lnTo>
                  <a:lnTo>
                    <a:pt x="7207758" y="9828911"/>
                  </a:lnTo>
                  <a:lnTo>
                    <a:pt x="7226808" y="9828911"/>
                  </a:lnTo>
                  <a:cubicBezTo>
                    <a:pt x="7226808" y="9912096"/>
                    <a:pt x="7159498" y="9979660"/>
                    <a:pt x="7076313" y="9979660"/>
                  </a:cubicBezTo>
                  <a:lnTo>
                    <a:pt x="7076313" y="9960610"/>
                  </a:lnTo>
                  <a:lnTo>
                    <a:pt x="7076313" y="9979660"/>
                  </a:lnTo>
                  <a:lnTo>
                    <a:pt x="150495" y="9979660"/>
                  </a:lnTo>
                  <a:lnTo>
                    <a:pt x="150495" y="9960610"/>
                  </a:lnTo>
                  <a:lnTo>
                    <a:pt x="150495" y="9979660"/>
                  </a:lnTo>
                  <a:cubicBezTo>
                    <a:pt x="67310" y="9979660"/>
                    <a:pt x="0" y="9912096"/>
                    <a:pt x="0" y="9828911"/>
                  </a:cubicBezTo>
                  <a:lnTo>
                    <a:pt x="0" y="150749"/>
                  </a:lnTo>
                  <a:lnTo>
                    <a:pt x="19050" y="150749"/>
                  </a:lnTo>
                  <a:lnTo>
                    <a:pt x="0" y="150749"/>
                  </a:lnTo>
                  <a:moveTo>
                    <a:pt x="38100" y="150749"/>
                  </a:moveTo>
                  <a:lnTo>
                    <a:pt x="38100" y="9828911"/>
                  </a:lnTo>
                  <a:lnTo>
                    <a:pt x="19050" y="9828911"/>
                  </a:lnTo>
                  <a:lnTo>
                    <a:pt x="38100" y="9828911"/>
                  </a:lnTo>
                  <a:cubicBezTo>
                    <a:pt x="38100" y="9891141"/>
                    <a:pt x="88519" y="9941560"/>
                    <a:pt x="150495" y="9941560"/>
                  </a:cubicBezTo>
                  <a:lnTo>
                    <a:pt x="7076313" y="9941560"/>
                  </a:lnTo>
                  <a:cubicBezTo>
                    <a:pt x="7138416" y="9941560"/>
                    <a:pt x="7188708" y="9891141"/>
                    <a:pt x="7188708" y="9828911"/>
                  </a:cubicBezTo>
                  <a:lnTo>
                    <a:pt x="7188708" y="150749"/>
                  </a:lnTo>
                  <a:cubicBezTo>
                    <a:pt x="7188708" y="88519"/>
                    <a:pt x="7138289" y="38100"/>
                    <a:pt x="7076313" y="38100"/>
                  </a:cubicBezTo>
                  <a:lnTo>
                    <a:pt x="150495" y="38100"/>
                  </a:lnTo>
                  <a:lnTo>
                    <a:pt x="150495" y="19050"/>
                  </a:lnTo>
                  <a:lnTo>
                    <a:pt x="150495" y="38100"/>
                  </a:lnTo>
                  <a:cubicBezTo>
                    <a:pt x="88519" y="38100"/>
                    <a:pt x="38100" y="88519"/>
                    <a:pt x="38100" y="150749"/>
                  </a:cubicBezTo>
                  <a:close/>
                </a:path>
              </a:pathLst>
            </a:custGeom>
            <a:solidFill>
              <a:srgbClr val="B8C3D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850404" y="2370832"/>
            <a:ext cx="5334446" cy="704404"/>
            <a:chOff x="0" y="0"/>
            <a:chExt cx="7112595" cy="9392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112508" cy="939165"/>
            </a:xfrm>
            <a:custGeom>
              <a:avLst/>
              <a:gdLst/>
              <a:ahLst/>
              <a:cxnLst/>
              <a:rect r="r" b="b" t="t" l="l"/>
              <a:pathLst>
                <a:path h="939165" w="7112508">
                  <a:moveTo>
                    <a:pt x="0" y="85725"/>
                  </a:moveTo>
                  <a:cubicBezTo>
                    <a:pt x="0" y="38354"/>
                    <a:pt x="38354" y="0"/>
                    <a:pt x="85725" y="0"/>
                  </a:cubicBezTo>
                  <a:lnTo>
                    <a:pt x="7026783" y="0"/>
                  </a:lnTo>
                  <a:cubicBezTo>
                    <a:pt x="7074153" y="0"/>
                    <a:pt x="7112508" y="38354"/>
                    <a:pt x="7112508" y="85725"/>
                  </a:cubicBezTo>
                  <a:lnTo>
                    <a:pt x="7112508" y="853440"/>
                  </a:lnTo>
                  <a:cubicBezTo>
                    <a:pt x="7112508" y="900811"/>
                    <a:pt x="7074153" y="939165"/>
                    <a:pt x="7026783" y="939165"/>
                  </a:cubicBezTo>
                  <a:lnTo>
                    <a:pt x="85725" y="939165"/>
                  </a:lnTo>
                  <a:cubicBezTo>
                    <a:pt x="38354" y="939165"/>
                    <a:pt x="0" y="900811"/>
                    <a:pt x="0" y="853440"/>
                  </a:cubicBezTo>
                  <a:close/>
                </a:path>
              </a:pathLst>
            </a:custGeom>
            <a:solidFill>
              <a:srgbClr val="D2DDF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3341489" y="2545705"/>
            <a:ext cx="352127" cy="39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75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5106" y="3290887"/>
            <a:ext cx="4300984" cy="385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Programming &amp; Environment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5106" y="3722340"/>
            <a:ext cx="4865042" cy="84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b="true" sz="1812">
                <a:solidFill>
                  <a:srgbClr val="404155"/>
                </a:solidFill>
                <a:latin typeface="Arimo Bold"/>
                <a:ea typeface="Arimo Bold"/>
                <a:cs typeface="Arimo Bold"/>
                <a:sym typeface="Arimo Bold"/>
              </a:rPr>
              <a:t>Python:</a:t>
            </a:r>
            <a:r>
              <a:rPr lang="en-US" sz="181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 The backbone of our machine learning pipeline.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5106" y="4555777"/>
            <a:ext cx="4865042" cy="1112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b="true" sz="1812">
                <a:solidFill>
                  <a:srgbClr val="404155"/>
                </a:solidFill>
                <a:latin typeface="Arimo Bold"/>
                <a:ea typeface="Arimo Bold"/>
                <a:cs typeface="Arimo Bold"/>
                <a:sym typeface="Arimo Bold"/>
              </a:rPr>
              <a:t>Jupyter Notebook / Google Colab:</a:t>
            </a:r>
            <a:r>
              <a:rPr lang="en-US" sz="181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 For interactive development and experimentation.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085106" y="6042124"/>
            <a:ext cx="4865042" cy="3328690"/>
            <a:chOff x="0" y="0"/>
            <a:chExt cx="6486723" cy="4438253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6486779" cy="4438269"/>
            </a:xfrm>
            <a:custGeom>
              <a:avLst/>
              <a:gdLst/>
              <a:ahLst/>
              <a:cxnLst/>
              <a:rect r="r" b="b" t="t" l="l"/>
              <a:pathLst>
                <a:path h="4438269" w="6486779">
                  <a:moveTo>
                    <a:pt x="0" y="0"/>
                  </a:moveTo>
                  <a:lnTo>
                    <a:pt x="6486779" y="0"/>
                  </a:lnTo>
                  <a:lnTo>
                    <a:pt x="6486779" y="4438269"/>
                  </a:lnTo>
                  <a:lnTo>
                    <a:pt x="0" y="4438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0" t="0" r="-89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6433840" y="2327970"/>
            <a:ext cx="5420171" cy="7484715"/>
            <a:chOff x="0" y="0"/>
            <a:chExt cx="7226895" cy="99796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9050" y="19050"/>
              <a:ext cx="7188708" cy="9941560"/>
            </a:xfrm>
            <a:custGeom>
              <a:avLst/>
              <a:gdLst/>
              <a:ahLst/>
              <a:cxnLst/>
              <a:rect r="r" b="b" t="t" l="l"/>
              <a:pathLst>
                <a:path h="9941560" w="7188708">
                  <a:moveTo>
                    <a:pt x="0" y="131699"/>
                  </a:moveTo>
                  <a:cubicBezTo>
                    <a:pt x="0" y="58928"/>
                    <a:pt x="58928" y="0"/>
                    <a:pt x="131445" y="0"/>
                  </a:cubicBezTo>
                  <a:lnTo>
                    <a:pt x="7057263" y="0"/>
                  </a:lnTo>
                  <a:cubicBezTo>
                    <a:pt x="7129907" y="0"/>
                    <a:pt x="7188708" y="58928"/>
                    <a:pt x="7188708" y="131699"/>
                  </a:cubicBezTo>
                  <a:lnTo>
                    <a:pt x="7188708" y="9809861"/>
                  </a:lnTo>
                  <a:cubicBezTo>
                    <a:pt x="7188708" y="9882632"/>
                    <a:pt x="7129780" y="9941560"/>
                    <a:pt x="7057263" y="9941560"/>
                  </a:cubicBezTo>
                  <a:lnTo>
                    <a:pt x="131445" y="9941560"/>
                  </a:lnTo>
                  <a:cubicBezTo>
                    <a:pt x="58801" y="9941560"/>
                    <a:pt x="0" y="9882632"/>
                    <a:pt x="0" y="9809861"/>
                  </a:cubicBezTo>
                  <a:close/>
                </a:path>
              </a:pathLst>
            </a:custGeom>
            <a:solidFill>
              <a:srgbClr val="F9F9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226808" cy="9979660"/>
            </a:xfrm>
            <a:custGeom>
              <a:avLst/>
              <a:gdLst/>
              <a:ahLst/>
              <a:cxnLst/>
              <a:rect r="r" b="b" t="t" l="l"/>
              <a:pathLst>
                <a:path h="9979660" w="7226808">
                  <a:moveTo>
                    <a:pt x="0" y="150749"/>
                  </a:moveTo>
                  <a:cubicBezTo>
                    <a:pt x="0" y="67564"/>
                    <a:pt x="67310" y="0"/>
                    <a:pt x="150495" y="0"/>
                  </a:cubicBezTo>
                  <a:lnTo>
                    <a:pt x="7076313" y="0"/>
                  </a:lnTo>
                  <a:lnTo>
                    <a:pt x="7076313" y="19050"/>
                  </a:lnTo>
                  <a:lnTo>
                    <a:pt x="7076313" y="0"/>
                  </a:lnTo>
                  <a:cubicBezTo>
                    <a:pt x="7159498" y="0"/>
                    <a:pt x="7226808" y="67564"/>
                    <a:pt x="7226808" y="150749"/>
                  </a:cubicBezTo>
                  <a:lnTo>
                    <a:pt x="7207758" y="150749"/>
                  </a:lnTo>
                  <a:lnTo>
                    <a:pt x="7226808" y="150749"/>
                  </a:lnTo>
                  <a:lnTo>
                    <a:pt x="7226808" y="9828911"/>
                  </a:lnTo>
                  <a:lnTo>
                    <a:pt x="7207758" y="9828911"/>
                  </a:lnTo>
                  <a:lnTo>
                    <a:pt x="7226808" y="9828911"/>
                  </a:lnTo>
                  <a:cubicBezTo>
                    <a:pt x="7226808" y="9912096"/>
                    <a:pt x="7159498" y="9979660"/>
                    <a:pt x="7076313" y="9979660"/>
                  </a:cubicBezTo>
                  <a:lnTo>
                    <a:pt x="7076313" y="9960610"/>
                  </a:lnTo>
                  <a:lnTo>
                    <a:pt x="7076313" y="9979660"/>
                  </a:lnTo>
                  <a:lnTo>
                    <a:pt x="150495" y="9979660"/>
                  </a:lnTo>
                  <a:lnTo>
                    <a:pt x="150495" y="9960610"/>
                  </a:lnTo>
                  <a:lnTo>
                    <a:pt x="150495" y="9979660"/>
                  </a:lnTo>
                  <a:cubicBezTo>
                    <a:pt x="67310" y="9979660"/>
                    <a:pt x="0" y="9912096"/>
                    <a:pt x="0" y="9828911"/>
                  </a:cubicBezTo>
                  <a:lnTo>
                    <a:pt x="0" y="150749"/>
                  </a:lnTo>
                  <a:lnTo>
                    <a:pt x="19050" y="150749"/>
                  </a:lnTo>
                  <a:lnTo>
                    <a:pt x="0" y="150749"/>
                  </a:lnTo>
                  <a:moveTo>
                    <a:pt x="38100" y="150749"/>
                  </a:moveTo>
                  <a:lnTo>
                    <a:pt x="38100" y="9828911"/>
                  </a:lnTo>
                  <a:lnTo>
                    <a:pt x="19050" y="9828911"/>
                  </a:lnTo>
                  <a:lnTo>
                    <a:pt x="38100" y="9828911"/>
                  </a:lnTo>
                  <a:cubicBezTo>
                    <a:pt x="38100" y="9891141"/>
                    <a:pt x="88519" y="9941560"/>
                    <a:pt x="150495" y="9941560"/>
                  </a:cubicBezTo>
                  <a:lnTo>
                    <a:pt x="7076313" y="9941560"/>
                  </a:lnTo>
                  <a:cubicBezTo>
                    <a:pt x="7138416" y="9941560"/>
                    <a:pt x="7188708" y="9891141"/>
                    <a:pt x="7188708" y="9828911"/>
                  </a:cubicBezTo>
                  <a:lnTo>
                    <a:pt x="7188708" y="150749"/>
                  </a:lnTo>
                  <a:cubicBezTo>
                    <a:pt x="7188708" y="88519"/>
                    <a:pt x="7138289" y="38100"/>
                    <a:pt x="7076313" y="38100"/>
                  </a:cubicBezTo>
                  <a:lnTo>
                    <a:pt x="150495" y="38100"/>
                  </a:lnTo>
                  <a:lnTo>
                    <a:pt x="150495" y="19050"/>
                  </a:lnTo>
                  <a:lnTo>
                    <a:pt x="150495" y="38100"/>
                  </a:lnTo>
                  <a:cubicBezTo>
                    <a:pt x="88519" y="38100"/>
                    <a:pt x="38100" y="88519"/>
                    <a:pt x="38100" y="150749"/>
                  </a:cubicBezTo>
                  <a:close/>
                </a:path>
              </a:pathLst>
            </a:custGeom>
            <a:solidFill>
              <a:srgbClr val="B8C3D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6476702" y="2370832"/>
            <a:ext cx="5334446" cy="704404"/>
            <a:chOff x="0" y="0"/>
            <a:chExt cx="7112595" cy="93920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112508" cy="939165"/>
            </a:xfrm>
            <a:custGeom>
              <a:avLst/>
              <a:gdLst/>
              <a:ahLst/>
              <a:cxnLst/>
              <a:rect r="r" b="b" t="t" l="l"/>
              <a:pathLst>
                <a:path h="939165" w="7112508">
                  <a:moveTo>
                    <a:pt x="0" y="85725"/>
                  </a:moveTo>
                  <a:cubicBezTo>
                    <a:pt x="0" y="38354"/>
                    <a:pt x="38354" y="0"/>
                    <a:pt x="85725" y="0"/>
                  </a:cubicBezTo>
                  <a:lnTo>
                    <a:pt x="7026783" y="0"/>
                  </a:lnTo>
                  <a:cubicBezTo>
                    <a:pt x="7074153" y="0"/>
                    <a:pt x="7112508" y="38354"/>
                    <a:pt x="7112508" y="85725"/>
                  </a:cubicBezTo>
                  <a:lnTo>
                    <a:pt x="7112508" y="853440"/>
                  </a:lnTo>
                  <a:cubicBezTo>
                    <a:pt x="7112508" y="900811"/>
                    <a:pt x="7074153" y="939165"/>
                    <a:pt x="7026783" y="939165"/>
                  </a:cubicBezTo>
                  <a:lnTo>
                    <a:pt x="85725" y="939165"/>
                  </a:lnTo>
                  <a:cubicBezTo>
                    <a:pt x="38354" y="939165"/>
                    <a:pt x="0" y="900811"/>
                    <a:pt x="0" y="853440"/>
                  </a:cubicBezTo>
                  <a:close/>
                </a:path>
              </a:pathLst>
            </a:custGeom>
            <a:solidFill>
              <a:srgbClr val="D2DDF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4" id="24"/>
          <p:cNvSpPr txBox="true"/>
          <p:nvPr/>
        </p:nvSpPr>
        <p:spPr>
          <a:xfrm rot="0">
            <a:off x="8967787" y="2545705"/>
            <a:ext cx="352128" cy="39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75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11404" y="3290887"/>
            <a:ext cx="2935189" cy="385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Core Libraries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711404" y="3722340"/>
            <a:ext cx="4865042" cy="47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b="true" sz="1812">
                <a:solidFill>
                  <a:srgbClr val="404155"/>
                </a:solidFill>
                <a:latin typeface="Arimo Bold"/>
                <a:ea typeface="Arimo Bold"/>
                <a:cs typeface="Arimo Bold"/>
                <a:sym typeface="Arimo Bold"/>
              </a:rPr>
              <a:t>NumPy:</a:t>
            </a:r>
            <a:r>
              <a:rPr lang="en-US" sz="181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 For numerical operations.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711404" y="4180135"/>
            <a:ext cx="4865042" cy="84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b="true" sz="1812">
                <a:solidFill>
                  <a:srgbClr val="404155"/>
                </a:solidFill>
                <a:latin typeface="Arimo Bold"/>
                <a:ea typeface="Arimo Bold"/>
                <a:cs typeface="Arimo Bold"/>
                <a:sym typeface="Arimo Bold"/>
              </a:rPr>
              <a:t>pandas:</a:t>
            </a:r>
            <a:r>
              <a:rPr lang="en-US" sz="181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 For data manipulation and analysis.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711404" y="5013572"/>
            <a:ext cx="4865042" cy="84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b="true" sz="1812">
                <a:solidFill>
                  <a:srgbClr val="404155"/>
                </a:solidFill>
                <a:latin typeface="Arimo Bold"/>
                <a:ea typeface="Arimo Bold"/>
                <a:cs typeface="Arimo Bold"/>
                <a:sym typeface="Arimo Bold"/>
              </a:rPr>
              <a:t>NLTK:</a:t>
            </a:r>
            <a:r>
              <a:rPr lang="en-US" sz="181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 For advanced text processing (stopwords, stemming).</a:t>
            </a:r>
          </a:p>
        </p:txBody>
      </p: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6711404" y="6124277"/>
            <a:ext cx="4865042" cy="3328690"/>
            <a:chOff x="0" y="0"/>
            <a:chExt cx="6486723" cy="4438253"/>
          </a:xfrm>
        </p:grpSpPr>
        <p:sp>
          <p:nvSpPr>
            <p:cNvPr name="Freeform 30" id="30" descr="preencoded.png"/>
            <p:cNvSpPr/>
            <p:nvPr/>
          </p:nvSpPr>
          <p:spPr>
            <a:xfrm flipH="false" flipV="false" rot="0">
              <a:off x="0" y="0"/>
              <a:ext cx="6486779" cy="4438269"/>
            </a:xfrm>
            <a:custGeom>
              <a:avLst/>
              <a:gdLst/>
              <a:ahLst/>
              <a:cxnLst/>
              <a:rect r="r" b="b" t="t" l="l"/>
              <a:pathLst>
                <a:path h="4438269" w="6486779">
                  <a:moveTo>
                    <a:pt x="0" y="0"/>
                  </a:moveTo>
                  <a:lnTo>
                    <a:pt x="6486779" y="0"/>
                  </a:lnTo>
                  <a:lnTo>
                    <a:pt x="6486779" y="4438269"/>
                  </a:lnTo>
                  <a:lnTo>
                    <a:pt x="0" y="4438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90" t="0" r="-89" b="0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2060139" y="2327970"/>
            <a:ext cx="5420171" cy="7484715"/>
            <a:chOff x="0" y="0"/>
            <a:chExt cx="7226895" cy="997962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19050" y="19050"/>
              <a:ext cx="7188708" cy="9941560"/>
            </a:xfrm>
            <a:custGeom>
              <a:avLst/>
              <a:gdLst/>
              <a:ahLst/>
              <a:cxnLst/>
              <a:rect r="r" b="b" t="t" l="l"/>
              <a:pathLst>
                <a:path h="9941560" w="7188708">
                  <a:moveTo>
                    <a:pt x="0" y="131699"/>
                  </a:moveTo>
                  <a:cubicBezTo>
                    <a:pt x="0" y="58928"/>
                    <a:pt x="58928" y="0"/>
                    <a:pt x="131445" y="0"/>
                  </a:cubicBezTo>
                  <a:lnTo>
                    <a:pt x="7057263" y="0"/>
                  </a:lnTo>
                  <a:cubicBezTo>
                    <a:pt x="7129907" y="0"/>
                    <a:pt x="7188708" y="58928"/>
                    <a:pt x="7188708" y="131699"/>
                  </a:cubicBezTo>
                  <a:lnTo>
                    <a:pt x="7188708" y="9809861"/>
                  </a:lnTo>
                  <a:cubicBezTo>
                    <a:pt x="7188708" y="9882632"/>
                    <a:pt x="7129780" y="9941560"/>
                    <a:pt x="7057263" y="9941560"/>
                  </a:cubicBezTo>
                  <a:lnTo>
                    <a:pt x="131445" y="9941560"/>
                  </a:lnTo>
                  <a:cubicBezTo>
                    <a:pt x="58801" y="9941560"/>
                    <a:pt x="0" y="9882632"/>
                    <a:pt x="0" y="9809861"/>
                  </a:cubicBezTo>
                  <a:close/>
                </a:path>
              </a:pathLst>
            </a:custGeom>
            <a:solidFill>
              <a:srgbClr val="F9F9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226808" cy="9979660"/>
            </a:xfrm>
            <a:custGeom>
              <a:avLst/>
              <a:gdLst/>
              <a:ahLst/>
              <a:cxnLst/>
              <a:rect r="r" b="b" t="t" l="l"/>
              <a:pathLst>
                <a:path h="9979660" w="7226808">
                  <a:moveTo>
                    <a:pt x="0" y="150749"/>
                  </a:moveTo>
                  <a:cubicBezTo>
                    <a:pt x="0" y="67564"/>
                    <a:pt x="67310" y="0"/>
                    <a:pt x="150495" y="0"/>
                  </a:cubicBezTo>
                  <a:lnTo>
                    <a:pt x="7076313" y="0"/>
                  </a:lnTo>
                  <a:lnTo>
                    <a:pt x="7076313" y="19050"/>
                  </a:lnTo>
                  <a:lnTo>
                    <a:pt x="7076313" y="0"/>
                  </a:lnTo>
                  <a:cubicBezTo>
                    <a:pt x="7159498" y="0"/>
                    <a:pt x="7226808" y="67564"/>
                    <a:pt x="7226808" y="150749"/>
                  </a:cubicBezTo>
                  <a:lnTo>
                    <a:pt x="7207758" y="150749"/>
                  </a:lnTo>
                  <a:lnTo>
                    <a:pt x="7226808" y="150749"/>
                  </a:lnTo>
                  <a:lnTo>
                    <a:pt x="7226808" y="9828911"/>
                  </a:lnTo>
                  <a:lnTo>
                    <a:pt x="7207758" y="9828911"/>
                  </a:lnTo>
                  <a:lnTo>
                    <a:pt x="7226808" y="9828911"/>
                  </a:lnTo>
                  <a:cubicBezTo>
                    <a:pt x="7226808" y="9912096"/>
                    <a:pt x="7159498" y="9979660"/>
                    <a:pt x="7076313" y="9979660"/>
                  </a:cubicBezTo>
                  <a:lnTo>
                    <a:pt x="7076313" y="9960610"/>
                  </a:lnTo>
                  <a:lnTo>
                    <a:pt x="7076313" y="9979660"/>
                  </a:lnTo>
                  <a:lnTo>
                    <a:pt x="150495" y="9979660"/>
                  </a:lnTo>
                  <a:lnTo>
                    <a:pt x="150495" y="9960610"/>
                  </a:lnTo>
                  <a:lnTo>
                    <a:pt x="150495" y="9979660"/>
                  </a:lnTo>
                  <a:cubicBezTo>
                    <a:pt x="67310" y="9979660"/>
                    <a:pt x="0" y="9912096"/>
                    <a:pt x="0" y="9828911"/>
                  </a:cubicBezTo>
                  <a:lnTo>
                    <a:pt x="0" y="150749"/>
                  </a:lnTo>
                  <a:lnTo>
                    <a:pt x="19050" y="150749"/>
                  </a:lnTo>
                  <a:lnTo>
                    <a:pt x="0" y="150749"/>
                  </a:lnTo>
                  <a:moveTo>
                    <a:pt x="38100" y="150749"/>
                  </a:moveTo>
                  <a:lnTo>
                    <a:pt x="38100" y="9828911"/>
                  </a:lnTo>
                  <a:lnTo>
                    <a:pt x="19050" y="9828911"/>
                  </a:lnTo>
                  <a:lnTo>
                    <a:pt x="38100" y="9828911"/>
                  </a:lnTo>
                  <a:cubicBezTo>
                    <a:pt x="38100" y="9891141"/>
                    <a:pt x="88519" y="9941560"/>
                    <a:pt x="150495" y="9941560"/>
                  </a:cubicBezTo>
                  <a:lnTo>
                    <a:pt x="7076313" y="9941560"/>
                  </a:lnTo>
                  <a:cubicBezTo>
                    <a:pt x="7138416" y="9941560"/>
                    <a:pt x="7188708" y="9891141"/>
                    <a:pt x="7188708" y="9828911"/>
                  </a:cubicBezTo>
                  <a:lnTo>
                    <a:pt x="7188708" y="150749"/>
                  </a:lnTo>
                  <a:cubicBezTo>
                    <a:pt x="7188708" y="88519"/>
                    <a:pt x="7138289" y="38100"/>
                    <a:pt x="7076313" y="38100"/>
                  </a:cubicBezTo>
                  <a:lnTo>
                    <a:pt x="150495" y="38100"/>
                  </a:lnTo>
                  <a:lnTo>
                    <a:pt x="150495" y="19050"/>
                  </a:lnTo>
                  <a:lnTo>
                    <a:pt x="150495" y="38100"/>
                  </a:lnTo>
                  <a:cubicBezTo>
                    <a:pt x="88519" y="38100"/>
                    <a:pt x="38100" y="88519"/>
                    <a:pt x="38100" y="150749"/>
                  </a:cubicBezTo>
                  <a:close/>
                </a:path>
              </a:pathLst>
            </a:custGeom>
            <a:solidFill>
              <a:srgbClr val="B8C3D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12103001" y="2370832"/>
            <a:ext cx="5334446" cy="704404"/>
            <a:chOff x="0" y="0"/>
            <a:chExt cx="7112595" cy="93920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112508" cy="939165"/>
            </a:xfrm>
            <a:custGeom>
              <a:avLst/>
              <a:gdLst/>
              <a:ahLst/>
              <a:cxnLst/>
              <a:rect r="r" b="b" t="t" l="l"/>
              <a:pathLst>
                <a:path h="939165" w="7112508">
                  <a:moveTo>
                    <a:pt x="0" y="85725"/>
                  </a:moveTo>
                  <a:cubicBezTo>
                    <a:pt x="0" y="38354"/>
                    <a:pt x="38354" y="0"/>
                    <a:pt x="85725" y="0"/>
                  </a:cubicBezTo>
                  <a:lnTo>
                    <a:pt x="7026783" y="0"/>
                  </a:lnTo>
                  <a:cubicBezTo>
                    <a:pt x="7074153" y="0"/>
                    <a:pt x="7112508" y="38354"/>
                    <a:pt x="7112508" y="85725"/>
                  </a:cubicBezTo>
                  <a:lnTo>
                    <a:pt x="7112508" y="853440"/>
                  </a:lnTo>
                  <a:cubicBezTo>
                    <a:pt x="7112508" y="900811"/>
                    <a:pt x="7074153" y="939165"/>
                    <a:pt x="7026783" y="939165"/>
                  </a:cubicBezTo>
                  <a:lnTo>
                    <a:pt x="85725" y="939165"/>
                  </a:lnTo>
                  <a:cubicBezTo>
                    <a:pt x="38354" y="939165"/>
                    <a:pt x="0" y="900811"/>
                    <a:pt x="0" y="853440"/>
                  </a:cubicBezTo>
                  <a:close/>
                </a:path>
              </a:pathLst>
            </a:custGeom>
            <a:solidFill>
              <a:srgbClr val="D2DDF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6" id="36"/>
          <p:cNvSpPr txBox="true"/>
          <p:nvPr/>
        </p:nvSpPr>
        <p:spPr>
          <a:xfrm rot="0">
            <a:off x="14594086" y="2545705"/>
            <a:ext cx="352127" cy="39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75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337702" y="3290887"/>
            <a:ext cx="4346822" cy="385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Machine Learning Framework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337702" y="3722340"/>
            <a:ext cx="4865042" cy="84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b="true" sz="1812">
                <a:solidFill>
                  <a:srgbClr val="404155"/>
                </a:solidFill>
                <a:latin typeface="Arimo Bold"/>
                <a:ea typeface="Arimo Bold"/>
                <a:cs typeface="Arimo Bold"/>
                <a:sym typeface="Arimo Bold"/>
              </a:rPr>
              <a:t>Scikit-Learn:</a:t>
            </a:r>
            <a:r>
              <a:rPr lang="en-US" sz="181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 Comprehensive tools for ML: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337702" y="4555777"/>
            <a:ext cx="4865042" cy="36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TfidfVectorizer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337702" y="5013572"/>
            <a:ext cx="4865042" cy="47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train_test_split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328177" y="5471369"/>
            <a:ext cx="4865042" cy="369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233" indent="-136616" lvl="1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logisticregression</a:t>
            </a:r>
          </a:p>
        </p:txBody>
      </p: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12337702" y="6206430"/>
            <a:ext cx="4865042" cy="3328690"/>
            <a:chOff x="0" y="0"/>
            <a:chExt cx="6486723" cy="4438253"/>
          </a:xfrm>
        </p:grpSpPr>
        <p:sp>
          <p:nvSpPr>
            <p:cNvPr name="Freeform 43" id="43" descr="preencoded.png"/>
            <p:cNvSpPr/>
            <p:nvPr/>
          </p:nvSpPr>
          <p:spPr>
            <a:xfrm flipH="false" flipV="false" rot="0">
              <a:off x="0" y="0"/>
              <a:ext cx="6486779" cy="4438269"/>
            </a:xfrm>
            <a:custGeom>
              <a:avLst/>
              <a:gdLst/>
              <a:ahLst/>
              <a:cxnLst/>
              <a:rect r="r" b="b" t="t" l="l"/>
              <a:pathLst>
                <a:path h="4438269" w="6486779">
                  <a:moveTo>
                    <a:pt x="0" y="0"/>
                  </a:moveTo>
                  <a:lnTo>
                    <a:pt x="6486779" y="0"/>
                  </a:lnTo>
                  <a:lnTo>
                    <a:pt x="6486779" y="4438269"/>
                  </a:lnTo>
                  <a:lnTo>
                    <a:pt x="0" y="4438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90" t="0" r="-89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524891" y="1200871"/>
            <a:ext cx="2360325" cy="689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3"/>
              </a:lnSpc>
            </a:pPr>
            <a:r>
              <a:rPr lang="en-US" sz="4482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 </a:t>
            </a:r>
            <a:r>
              <a:rPr lang="en-US" sz="4482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Results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39288" y="2081844"/>
            <a:ext cx="17897424" cy="278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2654" indent="-216327" lvl="1">
              <a:lnSpc>
                <a:spcPts val="3206"/>
              </a:lnSpc>
              <a:buFont typeface="Arial"/>
              <a:buChar char="•"/>
            </a:pPr>
            <a:r>
              <a:rPr lang="en-US" sz="2003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Model successf</a:t>
            </a:r>
            <a:r>
              <a:rPr lang="en-US" sz="2003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ully trained on TF-IDF transformed text data.</a:t>
            </a:r>
          </a:p>
          <a:p>
            <a:pPr algn="l" marL="432654" indent="-216327" lvl="1">
              <a:lnSpc>
                <a:spcPts val="3206"/>
              </a:lnSpc>
              <a:buFont typeface="Arial"/>
              <a:buChar char="•"/>
            </a:pPr>
            <a:r>
              <a:rPr lang="en-US" sz="2003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Logistic Regression </a:t>
            </a:r>
            <a:r>
              <a:rPr lang="en-US" sz="2003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gave good accuracy for binary text classification.</a:t>
            </a:r>
          </a:p>
          <a:p>
            <a:pPr algn="l" marL="432654" indent="-216327" lvl="1">
              <a:lnSpc>
                <a:spcPts val="3206"/>
              </a:lnSpc>
              <a:buFont typeface="Arial"/>
              <a:buChar char="•"/>
            </a:pPr>
            <a:r>
              <a:rPr lang="en-US" sz="2003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Able to correctly classify sentiment in most cases.</a:t>
            </a:r>
          </a:p>
          <a:p>
            <a:pPr algn="l" marL="432654" indent="-216327" lvl="1">
              <a:lnSpc>
                <a:spcPts val="3206"/>
              </a:lnSpc>
              <a:buFont typeface="Arial"/>
              <a:buChar char="•"/>
            </a:pPr>
            <a:r>
              <a:rPr lang="en-US" sz="2003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Example:</a:t>
            </a:r>
          </a:p>
          <a:p>
            <a:pPr algn="l" marL="432654" indent="-216327" lvl="1">
              <a:lnSpc>
                <a:spcPts val="3206"/>
              </a:lnSpc>
              <a:buFont typeface="Arial"/>
              <a:buChar char="•"/>
            </a:pPr>
            <a:r>
              <a:rPr lang="en-US" sz="2003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Input: “Not tasty and the texture was just nasty”</a:t>
            </a:r>
          </a:p>
          <a:p>
            <a:pPr algn="l" marL="432654" indent="-216327" lvl="1">
              <a:lnSpc>
                <a:spcPts val="3206"/>
              </a:lnSpc>
              <a:buFont typeface="Arial"/>
              <a:buChar char="•"/>
            </a:pPr>
            <a:r>
              <a:rPr lang="en-US" sz="2003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Model Prediction: Not liked</a:t>
            </a:r>
          </a:p>
          <a:p>
            <a:pPr algn="l">
              <a:lnSpc>
                <a:spcPts val="3206"/>
              </a:lnSpc>
            </a:pP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75196" y="1028700"/>
            <a:ext cx="8381108" cy="8381108"/>
            <a:chOff x="0" y="0"/>
            <a:chExt cx="11174810" cy="1117481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1174857" cy="11174857"/>
            </a:xfrm>
            <a:custGeom>
              <a:avLst/>
              <a:gdLst/>
              <a:ahLst/>
              <a:cxnLst/>
              <a:rect r="r" b="b" t="t" l="l"/>
              <a:pathLst>
                <a:path h="11174857" w="11174857">
                  <a:moveTo>
                    <a:pt x="0" y="0"/>
                  </a:moveTo>
                  <a:lnTo>
                    <a:pt x="11174857" y="0"/>
                  </a:lnTo>
                  <a:lnTo>
                    <a:pt x="11174857" y="11174857"/>
                  </a:lnTo>
                  <a:lnTo>
                    <a:pt x="0" y="11174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339288" y="5133975"/>
            <a:ext cx="2731532" cy="685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4479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 </a:t>
            </a:r>
            <a:r>
              <a:rPr lang="en-US" sz="4479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 Findings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39288" y="5962777"/>
            <a:ext cx="8948712" cy="2921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7774" indent="-198887" lvl="1">
              <a:lnSpc>
                <a:spcPts val="2302"/>
              </a:lnSpc>
              <a:buFont typeface="Arial"/>
              <a:buChar char="•"/>
            </a:pPr>
            <a:r>
              <a:rPr lang="en-US" sz="1842">
                <a:solidFill>
                  <a:srgbClr val="1B1B27"/>
                </a:solidFill>
                <a:latin typeface="Arimo"/>
                <a:ea typeface="Arimo"/>
                <a:cs typeface="Arimo"/>
                <a:sym typeface="Arimo"/>
              </a:rPr>
              <a:t>The sentiment model achieved 74% accuracy, performing strongly for negative revi</a:t>
            </a:r>
            <a:r>
              <a:rPr lang="en-US" sz="1842">
                <a:solidFill>
                  <a:srgbClr val="1B1B27"/>
                </a:solidFill>
                <a:latin typeface="Arimo"/>
                <a:ea typeface="Arimo"/>
                <a:cs typeface="Arimo"/>
                <a:sym typeface="Arimo"/>
              </a:rPr>
              <a:t>ew detection.</a:t>
            </a:r>
          </a:p>
          <a:p>
            <a:pPr algn="l" marL="397774" indent="-198887" lvl="1">
              <a:lnSpc>
                <a:spcPts val="2302"/>
              </a:lnSpc>
              <a:buFont typeface="Arial"/>
              <a:buChar char="•"/>
            </a:pPr>
            <a:r>
              <a:rPr lang="en-US" sz="1842">
                <a:solidFill>
                  <a:srgbClr val="1B1B27"/>
                </a:solidFill>
                <a:latin typeface="Arimo"/>
                <a:ea typeface="Arimo"/>
                <a:cs typeface="Arimo"/>
                <a:sym typeface="Arimo"/>
              </a:rPr>
              <a:t>Positive reviews showed high precision but lower recall, meaning some positives were missed.</a:t>
            </a:r>
          </a:p>
          <a:p>
            <a:pPr algn="l" marL="397774" indent="-198887" lvl="1">
              <a:lnSpc>
                <a:spcPts val="2302"/>
              </a:lnSpc>
              <a:buFont typeface="Arial"/>
              <a:buChar char="•"/>
            </a:pPr>
            <a:r>
              <a:rPr lang="en-US" sz="1842">
                <a:solidFill>
                  <a:srgbClr val="1B1B27"/>
                </a:solidFill>
                <a:latin typeface="Arimo"/>
                <a:ea typeface="Arimo"/>
                <a:cs typeface="Arimo"/>
                <a:sym typeface="Arimo"/>
              </a:rPr>
              <a:t>Aspect-based analysis successfully identified sentiment for food, service, ambience, hygiene, speed, and price using keyword-based extraction.</a:t>
            </a:r>
          </a:p>
          <a:p>
            <a:pPr algn="l" marL="397774" indent="-198887" lvl="1">
              <a:lnSpc>
                <a:spcPts val="2302"/>
              </a:lnSpc>
              <a:buFont typeface="Arial"/>
              <a:buChar char="•"/>
            </a:pPr>
            <a:r>
              <a:rPr lang="en-US" sz="1842">
                <a:solidFill>
                  <a:srgbClr val="1B1B27"/>
                </a:solidFill>
                <a:latin typeface="Arimo"/>
                <a:ea typeface="Arimo"/>
                <a:cs typeface="Arimo"/>
                <a:sym typeface="Arimo"/>
              </a:rPr>
              <a:t>Probability scores from provided confidence levels, improving interpretability.</a:t>
            </a:r>
          </a:p>
          <a:p>
            <a:pPr algn="l" marL="397774" indent="-198887" lvl="1">
              <a:lnSpc>
                <a:spcPts val="2302"/>
              </a:lnSpc>
              <a:buFont typeface="Arial"/>
              <a:buChar char="•"/>
            </a:pPr>
            <a:r>
              <a:rPr lang="en-US" sz="1842">
                <a:solidFill>
                  <a:srgbClr val="1B1B27"/>
                </a:solidFill>
                <a:latin typeface="Arimo"/>
                <a:ea typeface="Arimo"/>
                <a:cs typeface="Arimo"/>
                <a:sym typeface="Arimo"/>
              </a:rPr>
              <a:t>The system offers a complete workflow—preprocessing, classification, aspect extraction, and UI display—making it practical for real restaurant review analysis.</a:t>
            </a:r>
          </a:p>
          <a:p>
            <a:pPr algn="l">
              <a:lnSpc>
                <a:spcPts val="2302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3544044"/>
            <a:chOff x="0" y="0"/>
            <a:chExt cx="24384000" cy="4725392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725416"/>
            </a:xfrm>
            <a:custGeom>
              <a:avLst/>
              <a:gdLst/>
              <a:ahLst/>
              <a:cxnLst/>
              <a:rect r="r" b="b" t="t" l="l"/>
              <a:pathLst>
                <a:path h="472541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t="0" r="-1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07839" y="4388879"/>
            <a:ext cx="4098561" cy="92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04"/>
              </a:lnSpc>
            </a:pPr>
            <a:r>
              <a:rPr lang="en-US" sz="5826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7839" y="6081564"/>
            <a:ext cx="18069960" cy="3035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2"/>
              </a:lnSpc>
            </a:pPr>
            <a:r>
              <a:rPr lang="en-US" sz="2489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The automated restaurant review classifier:</a:t>
            </a:r>
          </a:p>
          <a:p>
            <a:pPr algn="l" marL="537469" indent="-268735" lvl="1">
              <a:lnSpc>
                <a:spcPts val="4052"/>
              </a:lnSpc>
              <a:buFont typeface="Arial"/>
              <a:buChar char="•"/>
            </a:pPr>
            <a:r>
              <a:rPr lang="en-US" sz="2489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Efficiently categorizes customer sentiments.</a:t>
            </a:r>
          </a:p>
          <a:p>
            <a:pPr algn="l" marL="537469" indent="-268735" lvl="1">
              <a:lnSpc>
                <a:spcPts val="4052"/>
              </a:lnSpc>
              <a:buFont typeface="Arial"/>
              <a:buChar char="•"/>
            </a:pPr>
            <a:r>
              <a:rPr lang="en-US" sz="2489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Saves manual effort and enables quick analysis.</a:t>
            </a:r>
          </a:p>
          <a:p>
            <a:pPr algn="l" marL="537469" indent="-268735" lvl="1">
              <a:lnSpc>
                <a:spcPts val="4052"/>
              </a:lnSpc>
              <a:buFont typeface="Arial"/>
              <a:buChar char="•"/>
            </a:pPr>
            <a:r>
              <a:rPr lang="en-US" sz="2489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Helps maintain high service quality across multiple locations.</a:t>
            </a:r>
          </a:p>
          <a:p>
            <a:pPr algn="l" marL="537469" indent="-268735" lvl="1">
              <a:lnSpc>
                <a:spcPts val="4052"/>
              </a:lnSpc>
              <a:buFont typeface="Arial"/>
              <a:buChar char="•"/>
            </a:pPr>
            <a:r>
              <a:rPr lang="en-US" sz="2489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Provides actionable insights for business improvements.</a:t>
            </a:r>
          </a:p>
          <a:p>
            <a:pPr algn="l">
              <a:lnSpc>
                <a:spcPts val="4054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883592"/>
            <a:ext cx="9720411" cy="72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Future Scope: Expanding Horizons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073623"/>
            <a:ext cx="16303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Our project lays a strong foundation for future advancements and broader applications in customer sentiment analysis.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992238" y="2986385"/>
            <a:ext cx="283517" cy="283517"/>
          </a:xfrm>
          <a:custGeom>
            <a:avLst/>
            <a:gdLst/>
            <a:ahLst/>
            <a:cxnLst/>
            <a:rect r="r" b="b" t="t" l="l"/>
            <a:pathLst>
              <a:path h="283517" w="283517">
                <a:moveTo>
                  <a:pt x="0" y="0"/>
                </a:moveTo>
                <a:lnTo>
                  <a:pt x="283517" y="0"/>
                </a:lnTo>
                <a:lnTo>
                  <a:pt x="283517" y="283517"/>
                </a:lnTo>
                <a:lnTo>
                  <a:pt x="0" y="2835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5000" r="0" b="-2500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92238" y="3394770"/>
            <a:ext cx="5245447" cy="38100"/>
            <a:chOff x="0" y="0"/>
            <a:chExt cx="6993930" cy="50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93890" cy="50800"/>
            </a:xfrm>
            <a:custGeom>
              <a:avLst/>
              <a:gdLst/>
              <a:ahLst/>
              <a:cxnLst/>
              <a:rect r="r" b="b" t="t" l="l"/>
              <a:pathLst>
                <a:path h="50800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1B54D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992238" y="3593604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Deployment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4120902"/>
            <a:ext cx="5245447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Deploy the classifier as a user-friendly web or mobile application for wider accessibility.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6521202" y="2986385"/>
            <a:ext cx="283518" cy="283517"/>
          </a:xfrm>
          <a:custGeom>
            <a:avLst/>
            <a:gdLst/>
            <a:ahLst/>
            <a:cxnLst/>
            <a:rect r="r" b="b" t="t" l="l"/>
            <a:pathLst>
              <a:path h="283517" w="283518">
                <a:moveTo>
                  <a:pt x="0" y="0"/>
                </a:moveTo>
                <a:lnTo>
                  <a:pt x="283518" y="0"/>
                </a:lnTo>
                <a:lnTo>
                  <a:pt x="283518" y="283517"/>
                </a:lnTo>
                <a:lnTo>
                  <a:pt x="0" y="2835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8333" t="0" r="-8333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521202" y="3394770"/>
            <a:ext cx="5245447" cy="38100"/>
            <a:chOff x="0" y="0"/>
            <a:chExt cx="6993930" cy="50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93890" cy="50800"/>
            </a:xfrm>
            <a:custGeom>
              <a:avLst/>
              <a:gdLst/>
              <a:ahLst/>
              <a:cxnLst/>
              <a:rect r="r" b="b" t="t" l="l"/>
              <a:pathLst>
                <a:path h="50800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1B54D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6521202" y="3593604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Advanced Models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21202" y="4120902"/>
            <a:ext cx="5245447" cy="1328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Explore sophisticated models like SVM, LSTM, or BERT for enhanced accuracy and deeper insights.</a:t>
            </a:r>
          </a:p>
        </p:txBody>
      </p:sp>
      <p:sp>
        <p:nvSpPr>
          <p:cNvPr name="Freeform 18" id="18" descr="preencoded.png"/>
          <p:cNvSpPr/>
          <p:nvPr/>
        </p:nvSpPr>
        <p:spPr>
          <a:xfrm flipH="false" flipV="false" rot="0">
            <a:off x="12050166" y="2986385"/>
            <a:ext cx="283518" cy="283517"/>
          </a:xfrm>
          <a:custGeom>
            <a:avLst/>
            <a:gdLst/>
            <a:ahLst/>
            <a:cxnLst/>
            <a:rect r="r" b="b" t="t" l="l"/>
            <a:pathLst>
              <a:path h="283517" w="283518">
                <a:moveTo>
                  <a:pt x="0" y="0"/>
                </a:moveTo>
                <a:lnTo>
                  <a:pt x="283518" y="0"/>
                </a:lnTo>
                <a:lnTo>
                  <a:pt x="283518" y="283517"/>
                </a:lnTo>
                <a:lnTo>
                  <a:pt x="0" y="2835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5000" r="0" b="-500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050166" y="3394770"/>
            <a:ext cx="5245447" cy="38100"/>
            <a:chOff x="0" y="0"/>
            <a:chExt cx="6993930" cy="50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993890" cy="50800"/>
            </a:xfrm>
            <a:custGeom>
              <a:avLst/>
              <a:gdLst/>
              <a:ahLst/>
              <a:cxnLst/>
              <a:rect r="r" b="b" t="t" l="l"/>
              <a:pathLst>
                <a:path h="50800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1B54D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12050166" y="3593604"/>
            <a:ext cx="3849291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Multi-class Sentiment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50166" y="4120902"/>
            <a:ext cx="5245447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Extend classification to multiple sentiment categories, ranging from "very positive" to "very negative".</a:t>
            </a:r>
          </a:p>
        </p:txBody>
      </p:sp>
      <p:sp>
        <p:nvSpPr>
          <p:cNvPr name="Freeform 23" id="23" descr="preencoded.png"/>
          <p:cNvSpPr/>
          <p:nvPr/>
        </p:nvSpPr>
        <p:spPr>
          <a:xfrm flipH="false" flipV="false" rot="0">
            <a:off x="992238" y="6571655"/>
            <a:ext cx="283517" cy="283518"/>
          </a:xfrm>
          <a:custGeom>
            <a:avLst/>
            <a:gdLst/>
            <a:ahLst/>
            <a:cxnLst/>
            <a:rect r="r" b="b" t="t" l="l"/>
            <a:pathLst>
              <a:path h="283518" w="283517">
                <a:moveTo>
                  <a:pt x="0" y="0"/>
                </a:moveTo>
                <a:lnTo>
                  <a:pt x="283517" y="0"/>
                </a:lnTo>
                <a:lnTo>
                  <a:pt x="283517" y="283517"/>
                </a:lnTo>
                <a:lnTo>
                  <a:pt x="0" y="2835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11666" r="0" b="-11666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992238" y="6980039"/>
            <a:ext cx="8009930" cy="38100"/>
            <a:chOff x="0" y="0"/>
            <a:chExt cx="10679907" cy="50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679938" cy="50800"/>
            </a:xfrm>
            <a:custGeom>
              <a:avLst/>
              <a:gdLst/>
              <a:ahLst/>
              <a:cxnLst/>
              <a:rect r="r" b="b" t="t" l="l"/>
              <a:pathLst>
                <a:path h="50800" w="10679938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1B54D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6" id="26"/>
          <p:cNvSpPr txBox="true"/>
          <p:nvPr/>
        </p:nvSpPr>
        <p:spPr>
          <a:xfrm rot="0">
            <a:off x="992238" y="7178874"/>
            <a:ext cx="3779936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Real-time Monitoring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92238" y="7706171"/>
            <a:ext cx="8009930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Integrate with Google/Yelp APIs for real-time review monitoring and instant feedback analysis.</a:t>
            </a:r>
          </a:p>
        </p:txBody>
      </p:sp>
      <p:sp>
        <p:nvSpPr>
          <p:cNvPr name="Freeform 28" id="28" descr="preencoded.png"/>
          <p:cNvSpPr/>
          <p:nvPr/>
        </p:nvSpPr>
        <p:spPr>
          <a:xfrm flipH="false" flipV="false" rot="0">
            <a:off x="9285685" y="6571655"/>
            <a:ext cx="283518" cy="283518"/>
          </a:xfrm>
          <a:custGeom>
            <a:avLst/>
            <a:gdLst/>
            <a:ahLst/>
            <a:cxnLst/>
            <a:rect r="r" b="b" t="t" l="l"/>
            <a:pathLst>
              <a:path h="283518" w="283518">
                <a:moveTo>
                  <a:pt x="0" y="0"/>
                </a:moveTo>
                <a:lnTo>
                  <a:pt x="283517" y="0"/>
                </a:lnTo>
                <a:lnTo>
                  <a:pt x="283517" y="283517"/>
                </a:lnTo>
                <a:lnTo>
                  <a:pt x="0" y="2835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9285685" y="6980039"/>
            <a:ext cx="8009930" cy="38100"/>
            <a:chOff x="0" y="0"/>
            <a:chExt cx="10679907" cy="50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679938" cy="50800"/>
            </a:xfrm>
            <a:custGeom>
              <a:avLst/>
              <a:gdLst/>
              <a:ahLst/>
              <a:cxnLst/>
              <a:rect r="r" b="b" t="t" l="l"/>
              <a:pathLst>
                <a:path h="50800" w="10679938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1B54D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1" id="31"/>
          <p:cNvSpPr txBox="true"/>
          <p:nvPr/>
        </p:nvSpPr>
        <p:spPr>
          <a:xfrm rot="0">
            <a:off x="9285685" y="7178874"/>
            <a:ext cx="3895725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Interactive Dashboard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85685" y="7706171"/>
            <a:ext cx="8009930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Develop a comprehensive dashboard for managers to track sentiment trends and performance metrics dynamically.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DAG6LTMYcR4</dc:identifier>
  <dcterms:modified xsi:type="dcterms:W3CDTF">2011-08-01T06:04:30Z</dcterms:modified>
  <cp:revision>1</cp:revision>
  <dc:title>Restaurant-Review-Classifier.pptx</dc:title>
</cp:coreProperties>
</file>